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5" r:id="rId7"/>
    <p:sldId id="266" r:id="rId8"/>
    <p:sldId id="268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398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54340-4919-454C-BF03-E2416F65265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229884-CDBE-47C5-A3FF-AA901E71849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Учащиеся, получающие семейное образование:</a:t>
          </a:r>
        </a:p>
        <a:p>
          <a:r>
            <a:rPr lang="ru-RU" sz="1800" b="1" dirty="0" smtClean="0">
              <a:solidFill>
                <a:srgbClr val="C00000"/>
              </a:solidFill>
            </a:rPr>
            <a:t>1 класс:</a:t>
          </a:r>
        </a:p>
        <a:p>
          <a:r>
            <a:rPr lang="ru-RU" sz="1800" b="1" dirty="0" smtClean="0">
              <a:solidFill>
                <a:srgbClr val="C00000"/>
              </a:solidFill>
            </a:rPr>
            <a:t>Салихова Зарина</a:t>
          </a:r>
        </a:p>
        <a:p>
          <a:r>
            <a:rPr lang="ru-RU" sz="1800" b="1" dirty="0" smtClean="0">
              <a:solidFill>
                <a:srgbClr val="C00000"/>
              </a:solidFill>
            </a:rPr>
            <a:t>Али Халил Рами </a:t>
          </a:r>
          <a:r>
            <a:rPr lang="ru-RU" sz="1800" b="1" dirty="0" err="1" smtClean="0">
              <a:solidFill>
                <a:srgbClr val="C00000"/>
              </a:solidFill>
            </a:rPr>
            <a:t>Халед</a:t>
          </a:r>
          <a:endParaRPr lang="ru-RU" sz="1800" b="1" dirty="0" smtClean="0">
            <a:solidFill>
              <a:srgbClr val="C00000"/>
            </a:solidFill>
          </a:endParaRPr>
        </a:p>
        <a:p>
          <a:r>
            <a:rPr lang="ru-RU" sz="1800" b="1" dirty="0" smtClean="0">
              <a:solidFill>
                <a:srgbClr val="C00000"/>
              </a:solidFill>
            </a:rPr>
            <a:t>2 класс:</a:t>
          </a:r>
        </a:p>
        <a:p>
          <a:r>
            <a:rPr lang="ru-RU" sz="1800" b="1" dirty="0" err="1" smtClean="0">
              <a:solidFill>
                <a:srgbClr val="C00000"/>
              </a:solidFill>
            </a:rPr>
            <a:t>Зарипова</a:t>
          </a:r>
          <a:r>
            <a:rPr lang="ru-RU" sz="1800" b="1" dirty="0" smtClean="0">
              <a:solidFill>
                <a:srgbClr val="C00000"/>
              </a:solidFill>
            </a:rPr>
            <a:t> </a:t>
          </a:r>
          <a:r>
            <a:rPr lang="ru-RU" sz="1800" b="1" dirty="0" err="1" smtClean="0">
              <a:solidFill>
                <a:srgbClr val="C00000"/>
              </a:solidFill>
            </a:rPr>
            <a:t>Аиша</a:t>
          </a:r>
          <a:endParaRPr lang="ru-RU" sz="1800" b="1" dirty="0" smtClean="0">
            <a:solidFill>
              <a:srgbClr val="C00000"/>
            </a:solidFill>
          </a:endParaRPr>
        </a:p>
        <a:p>
          <a:r>
            <a:rPr lang="ru-RU" sz="1800" b="1" dirty="0" smtClean="0">
              <a:solidFill>
                <a:srgbClr val="C00000"/>
              </a:solidFill>
            </a:rPr>
            <a:t>3 класс:</a:t>
          </a:r>
        </a:p>
        <a:p>
          <a:r>
            <a:rPr lang="ru-RU" sz="1800" b="1" dirty="0" err="1" smtClean="0">
              <a:solidFill>
                <a:srgbClr val="C00000"/>
              </a:solidFill>
            </a:rPr>
            <a:t>Файзиев</a:t>
          </a:r>
          <a:r>
            <a:rPr lang="ru-RU" sz="1800" b="1" dirty="0" smtClean="0">
              <a:solidFill>
                <a:srgbClr val="C00000"/>
              </a:solidFill>
            </a:rPr>
            <a:t> Абдулла</a:t>
          </a:r>
          <a:endParaRPr lang="ru-RU" sz="1800" b="1" dirty="0">
            <a:solidFill>
              <a:srgbClr val="C00000"/>
            </a:solidFill>
          </a:endParaRPr>
        </a:p>
      </dgm:t>
    </dgm:pt>
    <dgm:pt modelId="{8ABE4F27-4878-4868-B708-2AB89288FEE5}" type="parTrans" cxnId="{5BD23008-982F-4140-9CF0-AD32BB71FE00}">
      <dgm:prSet/>
      <dgm:spPr/>
      <dgm:t>
        <a:bodyPr/>
        <a:lstStyle/>
        <a:p>
          <a:endParaRPr lang="ru-RU"/>
        </a:p>
      </dgm:t>
    </dgm:pt>
    <dgm:pt modelId="{807477DC-01A3-4FFA-91EB-43902294318C}" type="sibTrans" cxnId="{5BD23008-982F-4140-9CF0-AD32BB71FE00}">
      <dgm:prSet/>
      <dgm:spPr/>
      <dgm:t>
        <a:bodyPr/>
        <a:lstStyle/>
        <a:p>
          <a:endParaRPr lang="ru-RU"/>
        </a:p>
      </dgm:t>
    </dgm:pt>
    <dgm:pt modelId="{2514C66E-A355-4825-BBD5-B0E310D806B9}">
      <dgm:prSet phldrT="[Текст]" custT="1"/>
      <dgm:spPr/>
      <dgm:t>
        <a:bodyPr/>
        <a:lstStyle/>
        <a:p>
          <a:r>
            <a:rPr lang="ru-RU" sz="2000" b="1" dirty="0" smtClean="0"/>
            <a:t>1. Промежуточная аттестация должна соответствовать формам, определённым учебным планом на 2016-2017 </a:t>
          </a:r>
          <a:r>
            <a:rPr lang="ru-RU" sz="2000" b="1" dirty="0" err="1" smtClean="0"/>
            <a:t>уч.год</a:t>
          </a:r>
          <a:endParaRPr lang="ru-RU" sz="2000" b="1" dirty="0" smtClean="0"/>
        </a:p>
        <a:p>
          <a:r>
            <a:rPr lang="ru-RU" sz="2000" b="1" dirty="0" smtClean="0"/>
            <a:t>2. Комиссия для проведения промежуточной аттестации:</a:t>
          </a:r>
        </a:p>
        <a:p>
          <a:r>
            <a:rPr lang="ru-RU" sz="2000" b="1" dirty="0" smtClean="0"/>
            <a:t>1 класс: Емельянова С.В. </a:t>
          </a:r>
          <a:r>
            <a:rPr lang="ru-RU" sz="2000" b="1" dirty="0" err="1" smtClean="0"/>
            <a:t>Багманова</a:t>
          </a:r>
          <a:r>
            <a:rPr lang="ru-RU" sz="2000" b="1" dirty="0" smtClean="0"/>
            <a:t> З.Т., </a:t>
          </a:r>
          <a:r>
            <a:rPr lang="ru-RU" sz="2000" b="1" dirty="0" err="1" smtClean="0"/>
            <a:t>Фасахова</a:t>
          </a:r>
          <a:r>
            <a:rPr lang="ru-RU" sz="2000" b="1" dirty="0" smtClean="0"/>
            <a:t> М.Р.</a:t>
          </a:r>
        </a:p>
        <a:p>
          <a:r>
            <a:rPr lang="ru-RU" sz="2000" b="1" dirty="0" smtClean="0"/>
            <a:t>2 класс: Емельянова С.В. Епишева Л.А.,  Сафина Т.Ш</a:t>
          </a:r>
          <a:r>
            <a:rPr lang="ru-RU" sz="2000" b="1" dirty="0" smtClean="0"/>
            <a:t>., </a:t>
          </a:r>
          <a:r>
            <a:rPr lang="ru-RU" sz="2000" b="1" dirty="0" err="1" smtClean="0"/>
            <a:t>Вафина</a:t>
          </a:r>
          <a:r>
            <a:rPr lang="ru-RU" sz="2000" b="1" dirty="0" smtClean="0"/>
            <a:t> Л.Р.</a:t>
          </a:r>
          <a:endParaRPr lang="ru-RU" sz="2000" b="1" dirty="0" smtClean="0"/>
        </a:p>
        <a:p>
          <a:r>
            <a:rPr lang="ru-RU" sz="2000" b="1" dirty="0" smtClean="0"/>
            <a:t>3 класс: Емельянова С.В., Шакирова Г.Х., Катина Е.А., Сафина Т.Ш.</a:t>
          </a:r>
          <a:endParaRPr lang="ru-RU" sz="2000" b="1" dirty="0"/>
        </a:p>
      </dgm:t>
    </dgm:pt>
    <dgm:pt modelId="{B55A50AD-D32F-4D84-951C-06672B626BA5}" type="parTrans" cxnId="{D368C97A-AA0C-4DF5-8C1C-2A937E0F3B69}">
      <dgm:prSet/>
      <dgm:spPr/>
      <dgm:t>
        <a:bodyPr/>
        <a:lstStyle/>
        <a:p>
          <a:endParaRPr lang="ru-RU"/>
        </a:p>
      </dgm:t>
    </dgm:pt>
    <dgm:pt modelId="{BAD653D9-D109-47A7-8032-5520A51F45D7}" type="sibTrans" cxnId="{D368C97A-AA0C-4DF5-8C1C-2A937E0F3B69}">
      <dgm:prSet/>
      <dgm:spPr/>
      <dgm:t>
        <a:bodyPr/>
        <a:lstStyle/>
        <a:p>
          <a:endParaRPr lang="ru-RU"/>
        </a:p>
      </dgm:t>
    </dgm:pt>
    <dgm:pt modelId="{A59BF320-0D53-4741-A838-BD3F420B6C78}">
      <dgm:prSet phldrT="[Текст]"/>
      <dgm:spPr/>
      <dgm:t>
        <a:bodyPr/>
        <a:lstStyle/>
        <a:p>
          <a:endParaRPr lang="ru-RU" dirty="0"/>
        </a:p>
      </dgm:t>
    </dgm:pt>
    <dgm:pt modelId="{F4DBA166-ED8C-4937-A4C9-46FFF135E78E}" type="parTrans" cxnId="{3673A750-3BA7-4A0A-A8FF-B8E8EBC5A2D2}">
      <dgm:prSet/>
      <dgm:spPr/>
      <dgm:t>
        <a:bodyPr/>
        <a:lstStyle/>
        <a:p>
          <a:endParaRPr lang="ru-RU"/>
        </a:p>
      </dgm:t>
    </dgm:pt>
    <dgm:pt modelId="{07A945A0-03C2-4974-A11C-6B4C220AAA52}" type="sibTrans" cxnId="{3673A750-3BA7-4A0A-A8FF-B8E8EBC5A2D2}">
      <dgm:prSet/>
      <dgm:spPr/>
      <dgm:t>
        <a:bodyPr/>
        <a:lstStyle/>
        <a:p>
          <a:endParaRPr lang="ru-RU"/>
        </a:p>
      </dgm:t>
    </dgm:pt>
    <dgm:pt modelId="{015040D9-7535-4BC3-A7C1-2171D1513BEB}" type="pres">
      <dgm:prSet presAssocID="{DBB54340-4919-454C-BF03-E2416F65265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461A45-F1CB-44AE-96B6-C894AB6481C3}" type="pres">
      <dgm:prSet presAssocID="{6E229884-CDBE-47C5-A3FF-AA901E71849D}" presName="thickLine" presStyleLbl="alignNode1" presStyleIdx="0" presStyleCnt="1"/>
      <dgm:spPr/>
    </dgm:pt>
    <dgm:pt modelId="{63C67419-BBB7-4F20-B229-71A7EFE0574B}" type="pres">
      <dgm:prSet presAssocID="{6E229884-CDBE-47C5-A3FF-AA901E71849D}" presName="horz1" presStyleCnt="0"/>
      <dgm:spPr/>
    </dgm:pt>
    <dgm:pt modelId="{2E7A67AD-F8B5-4F2D-9DAC-0B54AD06261E}" type="pres">
      <dgm:prSet presAssocID="{6E229884-CDBE-47C5-A3FF-AA901E71849D}" presName="tx1" presStyleLbl="revTx" presStyleIdx="0" presStyleCnt="3" custScaleX="189192" custLinFactNeighborX="588" custLinFactNeighborY="1570"/>
      <dgm:spPr/>
      <dgm:t>
        <a:bodyPr/>
        <a:lstStyle/>
        <a:p>
          <a:endParaRPr lang="ru-RU"/>
        </a:p>
      </dgm:t>
    </dgm:pt>
    <dgm:pt modelId="{77AF6524-0ACB-4706-8EA1-0B88DEEEC49F}" type="pres">
      <dgm:prSet presAssocID="{6E229884-CDBE-47C5-A3FF-AA901E71849D}" presName="vert1" presStyleCnt="0"/>
      <dgm:spPr/>
    </dgm:pt>
    <dgm:pt modelId="{22BF76E9-0C23-45DB-AC6D-F82C956EDE64}" type="pres">
      <dgm:prSet presAssocID="{2514C66E-A355-4825-BBD5-B0E310D806B9}" presName="vertSpace2a" presStyleCnt="0"/>
      <dgm:spPr/>
    </dgm:pt>
    <dgm:pt modelId="{FB7C899E-2787-4F8D-9FEE-89FAEAF7A0C2}" type="pres">
      <dgm:prSet presAssocID="{2514C66E-A355-4825-BBD5-B0E310D806B9}" presName="horz2" presStyleCnt="0"/>
      <dgm:spPr/>
    </dgm:pt>
    <dgm:pt modelId="{948DE2D1-0048-4A49-B727-C65492854314}" type="pres">
      <dgm:prSet presAssocID="{2514C66E-A355-4825-BBD5-B0E310D806B9}" presName="horzSpace2" presStyleCnt="0"/>
      <dgm:spPr/>
    </dgm:pt>
    <dgm:pt modelId="{27A06769-7DBB-4287-B90B-ACCBCE0A1F4B}" type="pres">
      <dgm:prSet presAssocID="{2514C66E-A355-4825-BBD5-B0E310D806B9}" presName="tx2" presStyleLbl="revTx" presStyleIdx="1" presStyleCnt="3" custScaleX="84414" custLinFactNeighborX="6284" custLinFactNeighborY="-11052"/>
      <dgm:spPr/>
      <dgm:t>
        <a:bodyPr/>
        <a:lstStyle/>
        <a:p>
          <a:endParaRPr lang="ru-RU"/>
        </a:p>
      </dgm:t>
    </dgm:pt>
    <dgm:pt modelId="{B5A1D820-DBA8-43BC-A931-8283AEF792E6}" type="pres">
      <dgm:prSet presAssocID="{2514C66E-A355-4825-BBD5-B0E310D806B9}" presName="vert2" presStyleCnt="0"/>
      <dgm:spPr/>
    </dgm:pt>
    <dgm:pt modelId="{9EE9C18B-AFD3-4CE7-A142-5469E94269B9}" type="pres">
      <dgm:prSet presAssocID="{2514C66E-A355-4825-BBD5-B0E310D806B9}" presName="thinLine2b" presStyleLbl="callout" presStyleIdx="0" presStyleCnt="2"/>
      <dgm:spPr/>
    </dgm:pt>
    <dgm:pt modelId="{6EB45EA9-69F8-4067-A3B4-81449F462334}" type="pres">
      <dgm:prSet presAssocID="{2514C66E-A355-4825-BBD5-B0E310D806B9}" presName="vertSpace2b" presStyleCnt="0"/>
      <dgm:spPr/>
    </dgm:pt>
    <dgm:pt modelId="{FCD55063-E41B-40B1-BD04-7AE2879798A1}" type="pres">
      <dgm:prSet presAssocID="{A59BF320-0D53-4741-A838-BD3F420B6C78}" presName="horz2" presStyleCnt="0"/>
      <dgm:spPr/>
    </dgm:pt>
    <dgm:pt modelId="{899CC684-03C5-4FF3-8887-2221C0E26596}" type="pres">
      <dgm:prSet presAssocID="{A59BF320-0D53-4741-A838-BD3F420B6C78}" presName="horzSpace2" presStyleCnt="0"/>
      <dgm:spPr/>
    </dgm:pt>
    <dgm:pt modelId="{AA6E02BA-25A0-4A7A-BA9C-725D00D7925E}" type="pres">
      <dgm:prSet presAssocID="{A59BF320-0D53-4741-A838-BD3F420B6C78}" presName="tx2" presStyleLbl="revTx" presStyleIdx="2" presStyleCnt="3"/>
      <dgm:spPr/>
      <dgm:t>
        <a:bodyPr/>
        <a:lstStyle/>
        <a:p>
          <a:endParaRPr lang="ru-RU"/>
        </a:p>
      </dgm:t>
    </dgm:pt>
    <dgm:pt modelId="{6E769F55-77D2-4A34-83D7-FBD2AA62367B}" type="pres">
      <dgm:prSet presAssocID="{A59BF320-0D53-4741-A838-BD3F420B6C78}" presName="vert2" presStyleCnt="0"/>
      <dgm:spPr/>
    </dgm:pt>
    <dgm:pt modelId="{A6CD6895-F38B-41B5-AFB3-F7D7084A73CE}" type="pres">
      <dgm:prSet presAssocID="{A59BF320-0D53-4741-A838-BD3F420B6C78}" presName="thinLine2b" presStyleLbl="callout" presStyleIdx="1" presStyleCnt="2"/>
      <dgm:spPr/>
    </dgm:pt>
    <dgm:pt modelId="{D0B5EE47-CBB4-4904-AEF6-059FD7981CD5}" type="pres">
      <dgm:prSet presAssocID="{A59BF320-0D53-4741-A838-BD3F420B6C78}" presName="vertSpace2b" presStyleCnt="0"/>
      <dgm:spPr/>
    </dgm:pt>
  </dgm:ptLst>
  <dgm:cxnLst>
    <dgm:cxn modelId="{3673A750-3BA7-4A0A-A8FF-B8E8EBC5A2D2}" srcId="{6E229884-CDBE-47C5-A3FF-AA901E71849D}" destId="{A59BF320-0D53-4741-A838-BD3F420B6C78}" srcOrd="1" destOrd="0" parTransId="{F4DBA166-ED8C-4937-A4C9-46FFF135E78E}" sibTransId="{07A945A0-03C2-4974-A11C-6B4C220AAA52}"/>
    <dgm:cxn modelId="{146AE92C-F27C-45F9-8A9E-C6679F838BCE}" type="presOf" srcId="{A59BF320-0D53-4741-A838-BD3F420B6C78}" destId="{AA6E02BA-25A0-4A7A-BA9C-725D00D7925E}" srcOrd="0" destOrd="0" presId="urn:microsoft.com/office/officeart/2008/layout/LinedList"/>
    <dgm:cxn modelId="{D368C97A-AA0C-4DF5-8C1C-2A937E0F3B69}" srcId="{6E229884-CDBE-47C5-A3FF-AA901E71849D}" destId="{2514C66E-A355-4825-BBD5-B0E310D806B9}" srcOrd="0" destOrd="0" parTransId="{B55A50AD-D32F-4D84-951C-06672B626BA5}" sibTransId="{BAD653D9-D109-47A7-8032-5520A51F45D7}"/>
    <dgm:cxn modelId="{F5090227-668C-46E2-BCD8-CC58288DF734}" type="presOf" srcId="{6E229884-CDBE-47C5-A3FF-AA901E71849D}" destId="{2E7A67AD-F8B5-4F2D-9DAC-0B54AD06261E}" srcOrd="0" destOrd="0" presId="urn:microsoft.com/office/officeart/2008/layout/LinedList"/>
    <dgm:cxn modelId="{5BD23008-982F-4140-9CF0-AD32BB71FE00}" srcId="{DBB54340-4919-454C-BF03-E2416F65265E}" destId="{6E229884-CDBE-47C5-A3FF-AA901E71849D}" srcOrd="0" destOrd="0" parTransId="{8ABE4F27-4878-4868-B708-2AB89288FEE5}" sibTransId="{807477DC-01A3-4FFA-91EB-43902294318C}"/>
    <dgm:cxn modelId="{E4DE32E3-2AFA-4E9D-A39A-F4D3331EBC4E}" type="presOf" srcId="{DBB54340-4919-454C-BF03-E2416F65265E}" destId="{015040D9-7535-4BC3-A7C1-2171D1513BEB}" srcOrd="0" destOrd="0" presId="urn:microsoft.com/office/officeart/2008/layout/LinedList"/>
    <dgm:cxn modelId="{6CAED4C8-42EC-4A5F-90EC-E4E9ED64D214}" type="presOf" srcId="{2514C66E-A355-4825-BBD5-B0E310D806B9}" destId="{27A06769-7DBB-4287-B90B-ACCBCE0A1F4B}" srcOrd="0" destOrd="0" presId="urn:microsoft.com/office/officeart/2008/layout/LinedList"/>
    <dgm:cxn modelId="{5446AE77-7D84-48D0-A88F-DDCB8FBF3D94}" type="presParOf" srcId="{015040D9-7535-4BC3-A7C1-2171D1513BEB}" destId="{AA461A45-F1CB-44AE-96B6-C894AB6481C3}" srcOrd="0" destOrd="0" presId="urn:microsoft.com/office/officeart/2008/layout/LinedList"/>
    <dgm:cxn modelId="{939F68E4-A52B-448A-BE47-5EDB3F9C18E5}" type="presParOf" srcId="{015040D9-7535-4BC3-A7C1-2171D1513BEB}" destId="{63C67419-BBB7-4F20-B229-71A7EFE0574B}" srcOrd="1" destOrd="0" presId="urn:microsoft.com/office/officeart/2008/layout/LinedList"/>
    <dgm:cxn modelId="{F5EC687B-9EE2-4946-A2B1-A0CB421D7B08}" type="presParOf" srcId="{63C67419-BBB7-4F20-B229-71A7EFE0574B}" destId="{2E7A67AD-F8B5-4F2D-9DAC-0B54AD06261E}" srcOrd="0" destOrd="0" presId="urn:microsoft.com/office/officeart/2008/layout/LinedList"/>
    <dgm:cxn modelId="{FC173736-65F1-440E-BA1C-08AB27ADAB99}" type="presParOf" srcId="{63C67419-BBB7-4F20-B229-71A7EFE0574B}" destId="{77AF6524-0ACB-4706-8EA1-0B88DEEEC49F}" srcOrd="1" destOrd="0" presId="urn:microsoft.com/office/officeart/2008/layout/LinedList"/>
    <dgm:cxn modelId="{2E482FBB-FF81-46A5-AE96-AF9B2D733229}" type="presParOf" srcId="{77AF6524-0ACB-4706-8EA1-0B88DEEEC49F}" destId="{22BF76E9-0C23-45DB-AC6D-F82C956EDE64}" srcOrd="0" destOrd="0" presId="urn:microsoft.com/office/officeart/2008/layout/LinedList"/>
    <dgm:cxn modelId="{F701BEA0-6A90-4402-8BBC-805F4A469CA0}" type="presParOf" srcId="{77AF6524-0ACB-4706-8EA1-0B88DEEEC49F}" destId="{FB7C899E-2787-4F8D-9FEE-89FAEAF7A0C2}" srcOrd="1" destOrd="0" presId="urn:microsoft.com/office/officeart/2008/layout/LinedList"/>
    <dgm:cxn modelId="{F2DE7538-57C3-4401-9159-A441081AA1EC}" type="presParOf" srcId="{FB7C899E-2787-4F8D-9FEE-89FAEAF7A0C2}" destId="{948DE2D1-0048-4A49-B727-C65492854314}" srcOrd="0" destOrd="0" presId="urn:microsoft.com/office/officeart/2008/layout/LinedList"/>
    <dgm:cxn modelId="{A713A540-25C2-4C8C-94D6-72AF6EEE7DE1}" type="presParOf" srcId="{FB7C899E-2787-4F8D-9FEE-89FAEAF7A0C2}" destId="{27A06769-7DBB-4287-B90B-ACCBCE0A1F4B}" srcOrd="1" destOrd="0" presId="urn:microsoft.com/office/officeart/2008/layout/LinedList"/>
    <dgm:cxn modelId="{DE13FE7F-E4DF-445C-BFE5-61648D781DE1}" type="presParOf" srcId="{FB7C899E-2787-4F8D-9FEE-89FAEAF7A0C2}" destId="{B5A1D820-DBA8-43BC-A931-8283AEF792E6}" srcOrd="2" destOrd="0" presId="urn:microsoft.com/office/officeart/2008/layout/LinedList"/>
    <dgm:cxn modelId="{6269B69F-37F3-4409-B458-34121E3BA5B2}" type="presParOf" srcId="{77AF6524-0ACB-4706-8EA1-0B88DEEEC49F}" destId="{9EE9C18B-AFD3-4CE7-A142-5469E94269B9}" srcOrd="2" destOrd="0" presId="urn:microsoft.com/office/officeart/2008/layout/LinedList"/>
    <dgm:cxn modelId="{F3C31AB1-F02A-4F14-B1DF-73DB0C84DA0A}" type="presParOf" srcId="{77AF6524-0ACB-4706-8EA1-0B88DEEEC49F}" destId="{6EB45EA9-69F8-4067-A3B4-81449F462334}" srcOrd="3" destOrd="0" presId="urn:microsoft.com/office/officeart/2008/layout/LinedList"/>
    <dgm:cxn modelId="{F744FCEB-EEFE-4D18-90C9-6C1AA3766C54}" type="presParOf" srcId="{77AF6524-0ACB-4706-8EA1-0B88DEEEC49F}" destId="{FCD55063-E41B-40B1-BD04-7AE2879798A1}" srcOrd="4" destOrd="0" presId="urn:microsoft.com/office/officeart/2008/layout/LinedList"/>
    <dgm:cxn modelId="{1C1AF1FC-3E23-495A-B9E9-605727F265CE}" type="presParOf" srcId="{FCD55063-E41B-40B1-BD04-7AE2879798A1}" destId="{899CC684-03C5-4FF3-8887-2221C0E26596}" srcOrd="0" destOrd="0" presId="urn:microsoft.com/office/officeart/2008/layout/LinedList"/>
    <dgm:cxn modelId="{6890C202-826A-460C-9580-DEAAE7704C5E}" type="presParOf" srcId="{FCD55063-E41B-40B1-BD04-7AE2879798A1}" destId="{AA6E02BA-25A0-4A7A-BA9C-725D00D7925E}" srcOrd="1" destOrd="0" presId="urn:microsoft.com/office/officeart/2008/layout/LinedList"/>
    <dgm:cxn modelId="{90F7650C-B33E-4452-A4B9-8E77483B4D01}" type="presParOf" srcId="{FCD55063-E41B-40B1-BD04-7AE2879798A1}" destId="{6E769F55-77D2-4A34-83D7-FBD2AA62367B}" srcOrd="2" destOrd="0" presId="urn:microsoft.com/office/officeart/2008/layout/LinedList"/>
    <dgm:cxn modelId="{78550215-948A-47F0-AB0C-D18AB09D6BD1}" type="presParOf" srcId="{77AF6524-0ACB-4706-8EA1-0B88DEEEC49F}" destId="{A6CD6895-F38B-41B5-AFB3-F7D7084A73CE}" srcOrd="5" destOrd="0" presId="urn:microsoft.com/office/officeart/2008/layout/LinedList"/>
    <dgm:cxn modelId="{1AD1A452-4EC6-49D3-AC83-408B9E0ECC8D}" type="presParOf" srcId="{77AF6524-0ACB-4706-8EA1-0B88DEEEC49F}" destId="{D0B5EE47-CBB4-4904-AEF6-059FD7981CD5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61A45-F1CB-44AE-96B6-C894AB6481C3}">
      <dsp:nvSpPr>
        <dsp:cNvPr id="0" name=""/>
        <dsp:cNvSpPr/>
      </dsp:nvSpPr>
      <dsp:spPr>
        <a:xfrm>
          <a:off x="0" y="2124"/>
          <a:ext cx="68511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A67AD-F8B5-4F2D-9DAC-0B54AD06261E}">
      <dsp:nvSpPr>
        <dsp:cNvPr id="0" name=""/>
        <dsp:cNvSpPr/>
      </dsp:nvSpPr>
      <dsp:spPr>
        <a:xfrm>
          <a:off x="27318" y="4249"/>
          <a:ext cx="2197443" cy="434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Учащиеся, получающие семейное образование: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1 класс: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Салихова Зарина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Али Халил Рами </a:t>
          </a:r>
          <a:r>
            <a:rPr lang="ru-RU" sz="1800" b="1" kern="1200" dirty="0" err="1" smtClean="0">
              <a:solidFill>
                <a:srgbClr val="C00000"/>
              </a:solidFill>
            </a:rPr>
            <a:t>Халед</a:t>
          </a:r>
          <a:endParaRPr lang="ru-RU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2 класс: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C00000"/>
              </a:solidFill>
            </a:rPr>
            <a:t>Зарипова</a:t>
          </a:r>
          <a:r>
            <a:rPr lang="ru-RU" sz="1800" b="1" kern="1200" dirty="0" smtClean="0">
              <a:solidFill>
                <a:srgbClr val="C00000"/>
              </a:solidFill>
            </a:rPr>
            <a:t> </a:t>
          </a:r>
          <a:r>
            <a:rPr lang="ru-RU" sz="1800" b="1" kern="1200" dirty="0" err="1" smtClean="0">
              <a:solidFill>
                <a:srgbClr val="C00000"/>
              </a:solidFill>
            </a:rPr>
            <a:t>Аиша</a:t>
          </a:r>
          <a:endParaRPr lang="ru-RU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3 класс: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C00000"/>
              </a:solidFill>
            </a:rPr>
            <a:t>Файзиев</a:t>
          </a:r>
          <a:r>
            <a:rPr lang="ru-RU" sz="1800" b="1" kern="1200" dirty="0" smtClean="0">
              <a:solidFill>
                <a:srgbClr val="C00000"/>
              </a:solidFill>
            </a:rPr>
            <a:t> Абдулла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27318" y="4249"/>
        <a:ext cx="2197443" cy="4347088"/>
      </dsp:txXfrm>
    </dsp:sp>
    <dsp:sp modelId="{27A06769-7DBB-4287-B90B-ACCBCE0A1F4B}">
      <dsp:nvSpPr>
        <dsp:cNvPr id="0" name=""/>
        <dsp:cNvSpPr/>
      </dsp:nvSpPr>
      <dsp:spPr>
        <a:xfrm>
          <a:off x="2571032" y="0"/>
          <a:ext cx="3848300" cy="2020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1. Промежуточная аттестация должна соответствовать формам, определённым учебным планом на 2016-2017 </a:t>
          </a:r>
          <a:r>
            <a:rPr lang="ru-RU" sz="2000" b="1" kern="1200" dirty="0" err="1" smtClean="0"/>
            <a:t>уч.год</a:t>
          </a:r>
          <a:endParaRPr lang="ru-RU" sz="2000" b="1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2. Комиссия для проведения промежуточной аттестации: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 класс: Емельянова С.В. </a:t>
          </a:r>
          <a:r>
            <a:rPr lang="ru-RU" sz="2000" b="1" kern="1200" dirty="0" err="1" smtClean="0"/>
            <a:t>Багманова</a:t>
          </a:r>
          <a:r>
            <a:rPr lang="ru-RU" sz="2000" b="1" kern="1200" dirty="0" smtClean="0"/>
            <a:t> З.Т., </a:t>
          </a:r>
          <a:r>
            <a:rPr lang="ru-RU" sz="2000" b="1" kern="1200" dirty="0" err="1" smtClean="0"/>
            <a:t>Фасахова</a:t>
          </a:r>
          <a:r>
            <a:rPr lang="ru-RU" sz="2000" b="1" kern="1200" dirty="0" smtClean="0"/>
            <a:t> М.Р.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 класс: Емельянова С.В. Епишева Л.А.,  Сафина Т.Ш</a:t>
          </a:r>
          <a:r>
            <a:rPr lang="ru-RU" sz="2000" b="1" kern="1200" dirty="0" smtClean="0"/>
            <a:t>., </a:t>
          </a:r>
          <a:r>
            <a:rPr lang="ru-RU" sz="2000" b="1" kern="1200" dirty="0" err="1" smtClean="0"/>
            <a:t>Вафина</a:t>
          </a:r>
          <a:r>
            <a:rPr lang="ru-RU" sz="2000" b="1" kern="1200" dirty="0" smtClean="0"/>
            <a:t> Л.Р.</a:t>
          </a:r>
          <a:endParaRPr lang="ru-RU" sz="2000" b="1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3 класс: Емельянова С.В., Шакирова Г.Х., Катина Е.А., Сафина Т.Ш.</a:t>
          </a:r>
          <a:endParaRPr lang="ru-RU" sz="2000" b="1" kern="1200" dirty="0"/>
        </a:p>
      </dsp:txBody>
      <dsp:txXfrm>
        <a:off x="2571032" y="0"/>
        <a:ext cx="3848300" cy="2020716"/>
      </dsp:txXfrm>
    </dsp:sp>
    <dsp:sp modelId="{9EE9C18B-AFD3-4CE7-A142-5469E94269B9}">
      <dsp:nvSpPr>
        <dsp:cNvPr id="0" name=""/>
        <dsp:cNvSpPr/>
      </dsp:nvSpPr>
      <dsp:spPr>
        <a:xfrm>
          <a:off x="2197443" y="2123877"/>
          <a:ext cx="46459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E02BA-25A0-4A7A-BA9C-725D00D7925E}">
      <dsp:nvSpPr>
        <dsp:cNvPr id="0" name=""/>
        <dsp:cNvSpPr/>
      </dsp:nvSpPr>
      <dsp:spPr>
        <a:xfrm>
          <a:off x="2284554" y="2224913"/>
          <a:ext cx="4558842" cy="2020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2284554" y="2224913"/>
        <a:ext cx="4558842" cy="2020716"/>
      </dsp:txXfrm>
    </dsp:sp>
    <dsp:sp modelId="{A6CD6895-F38B-41B5-AFB3-F7D7084A73CE}">
      <dsp:nvSpPr>
        <dsp:cNvPr id="0" name=""/>
        <dsp:cNvSpPr/>
      </dsp:nvSpPr>
      <dsp:spPr>
        <a:xfrm>
          <a:off x="2197443" y="4245630"/>
          <a:ext cx="46459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76465" y="2975213"/>
            <a:ext cx="3835021" cy="192177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Итоги проверки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Рособрнадзора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и задачи педагогического коллектива по устранению выявленных нарушений 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90273" y="5073150"/>
            <a:ext cx="5150224" cy="4858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29.11.2016 г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33015" y="1296537"/>
            <a:ext cx="2715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Педагогический совет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4806" y="413169"/>
            <a:ext cx="7886700" cy="79580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Содержание нарушений по предписанию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Рособрнадзора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982159" y="3898873"/>
            <a:ext cx="5960482" cy="830263"/>
            <a:chOff x="1248" y="1272"/>
            <a:chExt cx="3216" cy="523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1624" y="1272"/>
              <a:ext cx="2802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Исполнение компетенции МБОУ «Школа №15»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984830" y="1344415"/>
            <a:ext cx="6686553" cy="830264"/>
            <a:chOff x="962" y="2029"/>
            <a:chExt cx="4212" cy="523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10414096" flipV="1">
              <a:off x="962" y="2178"/>
              <a:ext cx="302" cy="305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r>
                <a:rPr lang="ru-RU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440" y="2029"/>
              <a:ext cx="373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Соблюдение порядка приёма обучающихся в школу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1066800" y="2191765"/>
            <a:ext cx="5972175" cy="1200151"/>
            <a:chOff x="1248" y="2401"/>
            <a:chExt cx="3762" cy="756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04" y="2401"/>
              <a:ext cx="3306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Соблюдение порядка организации образовательного процесса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978233" y="3123736"/>
            <a:ext cx="5875005" cy="830263"/>
            <a:chOff x="1248" y="3107"/>
            <a:chExt cx="3573" cy="523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748" y="3107"/>
              <a:ext cx="307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Перевод учащихся на иные формы получения образования 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1057158" y="4842937"/>
            <a:ext cx="6303963" cy="1200151"/>
            <a:chOff x="1248" y="3097"/>
            <a:chExt cx="3971" cy="756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1791" y="3097"/>
              <a:ext cx="3428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Соответствие Устава и локальных нормативных  актов с требованиями №273-ФЗ  «Об образовании в РФ»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4" y="365126"/>
            <a:ext cx="6660109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Определение учебным планом форм промежуточной аттестации 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/>
              <a:t>ст.58 №273-ФЗ «Об образовании в </a:t>
            </a:r>
            <a:r>
              <a:rPr lang="ru-RU" sz="2400" b="1" dirty="0" smtClean="0"/>
              <a:t>РФ»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060" y="1825625"/>
            <a:ext cx="6632812" cy="46434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Определение </a:t>
            </a:r>
            <a:r>
              <a:rPr lang="ru-RU" b="1" dirty="0" smtClean="0"/>
              <a:t>форм промежуточной аттестации для каждого предмета инвариантной части учебного плана  для всех участников образовательного процесса.</a:t>
            </a:r>
          </a:p>
          <a:p>
            <a:r>
              <a:rPr lang="ru-RU" b="1" dirty="0" smtClean="0"/>
              <a:t>Указание сроков проведения промежуточной аттестации, не противоречащим установленным требованиям </a:t>
            </a:r>
            <a:r>
              <a:rPr lang="ru-RU" b="1" dirty="0" smtClean="0"/>
              <a:t>. Сроки промеж. Аттестации в 2016-2017 </a:t>
            </a:r>
            <a:r>
              <a:rPr lang="ru-RU" b="1" dirty="0" err="1" smtClean="0"/>
              <a:t>уч.году</a:t>
            </a:r>
            <a:r>
              <a:rPr lang="ru-RU" b="1" dirty="0" smtClean="0"/>
              <a:t>: </a:t>
            </a:r>
            <a:endParaRPr lang="ru-RU" b="1" dirty="0" smtClean="0"/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  <a:p>
            <a:r>
              <a:rPr lang="ru-RU" b="1" dirty="0" smtClean="0"/>
              <a:t>Утверждение </a:t>
            </a:r>
            <a:r>
              <a:rPr lang="ru-RU" b="1" dirty="0" err="1" smtClean="0"/>
              <a:t>КИМов</a:t>
            </a:r>
            <a:r>
              <a:rPr lang="ru-RU" b="1" dirty="0" smtClean="0"/>
              <a:t>   для промежуточной </a:t>
            </a:r>
            <a:r>
              <a:rPr lang="ru-RU" b="1" dirty="0" err="1" smtClean="0"/>
              <a:t>ат-ции</a:t>
            </a:r>
            <a:r>
              <a:rPr lang="ru-RU" b="1" dirty="0" smtClean="0"/>
              <a:t> до 23.12.16</a:t>
            </a:r>
          </a:p>
          <a:p>
            <a:pPr>
              <a:buFontTx/>
              <a:buChar char="-"/>
            </a:pPr>
            <a:r>
              <a:rPr lang="ru-RU" b="1" dirty="0" smtClean="0"/>
              <a:t>Пояснительная </a:t>
            </a:r>
            <a:r>
              <a:rPr lang="ru-RU" b="1" dirty="0" smtClean="0"/>
              <a:t>записка;</a:t>
            </a:r>
          </a:p>
          <a:p>
            <a:pPr>
              <a:buFontTx/>
              <a:buChar char="-"/>
            </a:pPr>
            <a:r>
              <a:rPr lang="ru-RU" b="1" dirty="0" smtClean="0"/>
              <a:t>КИМ по предмету;</a:t>
            </a:r>
          </a:p>
          <a:p>
            <a:pPr>
              <a:buFontTx/>
              <a:buChar char="-"/>
            </a:pPr>
            <a:r>
              <a:rPr lang="ru-RU" b="1" dirty="0" smtClean="0"/>
              <a:t>Критерии оценки;</a:t>
            </a:r>
          </a:p>
          <a:p>
            <a:pPr>
              <a:buFontTx/>
              <a:buChar char="-"/>
            </a:pPr>
            <a:r>
              <a:rPr lang="ru-RU" b="1" dirty="0" smtClean="0"/>
              <a:t>Ответы с решением.</a:t>
            </a:r>
          </a:p>
          <a:p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527206"/>
              </p:ext>
            </p:extLst>
          </p:nvPr>
        </p:nvGraphicFramePr>
        <p:xfrm>
          <a:off x="1304997" y="3904191"/>
          <a:ext cx="6124576" cy="4083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144"/>
                <a:gridCol w="1621361"/>
                <a:gridCol w="1500013"/>
                <a:gridCol w="1472058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СРОКИ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 1-4 классах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 05.05-20.05.17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5-9классах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 05.05-25.05.17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10 -11классах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 05.05-25.05.17 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263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934" y="354842"/>
            <a:ext cx="6755642" cy="467388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</a:rPr>
              <a:t>При переводе обучающихся на иные формы получения образования (семейное образование, самообразование</a:t>
            </a:r>
            <a:r>
              <a:rPr lang="ru-RU" sz="2000" dirty="0" smtClean="0">
                <a:solidFill>
                  <a:srgbClr val="FF0000"/>
                </a:solidFill>
              </a:rPr>
              <a:t>) </a:t>
            </a:r>
            <a:r>
              <a:rPr lang="ru-RU" sz="2000" dirty="0" smtClean="0"/>
              <a:t> п.3 ч.1 ст.34 №273-ФЗ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7519426"/>
              </p:ext>
            </p:extLst>
          </p:nvPr>
        </p:nvGraphicFramePr>
        <p:xfrm>
          <a:off x="914400" y="1088646"/>
          <a:ext cx="685117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23582" y="5500047"/>
            <a:ext cx="65782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Сроки проведения промежуточной аттестации:</a:t>
            </a:r>
          </a:p>
          <a:p>
            <a:r>
              <a:rPr lang="ru-RU" b="1" dirty="0" smtClean="0"/>
              <a:t>1-2 класс: с 15.05-20.05  2017 года </a:t>
            </a:r>
          </a:p>
          <a:p>
            <a:r>
              <a:rPr lang="ru-RU" b="1" dirty="0" smtClean="0"/>
              <a:t>3 класс: с 20.12 -26.12.2016 года;  с 15.05по 20.05 2017 года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9917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287" y="365127"/>
            <a:ext cx="6741994" cy="57657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Разработка и реализация общеобразовательных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0876" y="1078173"/>
            <a:ext cx="6400801" cy="550004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Срок реализации </a:t>
            </a:r>
          </a:p>
          <a:p>
            <a:r>
              <a:rPr lang="ru-RU" b="1" dirty="0" smtClean="0"/>
              <a:t>Введена в действие</a:t>
            </a:r>
          </a:p>
          <a:p>
            <a:r>
              <a:rPr lang="ru-RU" b="1" dirty="0" smtClean="0"/>
              <a:t>Структура ООП  </a:t>
            </a:r>
          </a:p>
          <a:p>
            <a:pPr marL="0" indent="0">
              <a:buNone/>
            </a:pPr>
            <a:r>
              <a:rPr lang="ru-RU" b="1" dirty="0" smtClean="0"/>
              <a:t>-Целевой раздел</a:t>
            </a:r>
          </a:p>
          <a:p>
            <a:pPr marL="0" indent="0">
              <a:buNone/>
            </a:pPr>
            <a:r>
              <a:rPr lang="ru-RU" b="1" dirty="0" smtClean="0"/>
              <a:t>Планируемые результаты освоения обучающимися  ООП должны являться содержательной и </a:t>
            </a:r>
            <a:r>
              <a:rPr lang="ru-RU" b="1" dirty="0" err="1" smtClean="0"/>
              <a:t>критериальной</a:t>
            </a:r>
            <a:r>
              <a:rPr lang="ru-RU" b="1" dirty="0" smtClean="0"/>
              <a:t> основой для разработки рабочих программ учебных предметов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Отсутствуют оценочные и методические материалы по предметам</a:t>
            </a:r>
            <a:r>
              <a:rPr lang="ru-RU" b="1" dirty="0" smtClean="0">
                <a:solidFill>
                  <a:srgbClr val="FF0000"/>
                </a:solidFill>
              </a:rPr>
              <a:t>;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Содержательный раздел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Тематическое  содержание РП учителей предметников не соответствуют содержательной части ООП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Содержание образования по отдельным предметам представлено не в полном объёме (английский язык)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Содержание образования по </a:t>
            </a:r>
            <a:r>
              <a:rPr lang="ru-RU" b="1" dirty="0" err="1">
                <a:solidFill>
                  <a:srgbClr val="FF0000"/>
                </a:solidFill>
              </a:rPr>
              <a:t>тат.языку</a:t>
            </a:r>
            <a:r>
              <a:rPr lang="ru-RU" b="1" dirty="0">
                <a:solidFill>
                  <a:srgbClr val="FF0000"/>
                </a:solidFill>
              </a:rPr>
              <a:t> и </a:t>
            </a:r>
            <a:r>
              <a:rPr lang="ru-RU" b="1" dirty="0" err="1">
                <a:solidFill>
                  <a:srgbClr val="FF0000"/>
                </a:solidFill>
              </a:rPr>
              <a:t>тат.литературе</a:t>
            </a:r>
            <a:r>
              <a:rPr lang="ru-RU" b="1" dirty="0">
                <a:solidFill>
                  <a:srgbClr val="FF0000"/>
                </a:solidFill>
              </a:rPr>
              <a:t> не соответствует республиканским </a:t>
            </a:r>
            <a:r>
              <a:rPr lang="ru-RU" b="1" dirty="0" smtClean="0">
                <a:solidFill>
                  <a:srgbClr val="FF0000"/>
                </a:solidFill>
              </a:rPr>
              <a:t>стандартам</a:t>
            </a:r>
          </a:p>
          <a:p>
            <a:pPr marL="0" indent="0">
              <a:buNone/>
            </a:pPr>
            <a:r>
              <a:rPr lang="ru-RU" b="1" dirty="0" smtClean="0"/>
              <a:t>- Организационный раздел</a:t>
            </a:r>
          </a:p>
          <a:p>
            <a:pPr marL="0" indent="0">
              <a:buNone/>
            </a:pPr>
            <a:r>
              <a:rPr lang="ru-RU" b="1" dirty="0" smtClean="0"/>
              <a:t>учебный план, система условий,   календарный учебный график, план внеурочной деятельности </a:t>
            </a:r>
            <a:r>
              <a:rPr lang="ru-RU" b="1" dirty="0" smtClean="0">
                <a:solidFill>
                  <a:srgbClr val="FF0000"/>
                </a:solidFill>
              </a:rPr>
              <a:t>представлены на один год обучения.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8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946" y="365126"/>
            <a:ext cx="5923129" cy="84952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Освоение основных образовательных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060" y="1825625"/>
            <a:ext cx="6223379" cy="4351338"/>
          </a:xfrm>
        </p:spPr>
        <p:txBody>
          <a:bodyPr/>
          <a:lstStyle/>
          <a:p>
            <a:r>
              <a:rPr lang="ru-RU" b="1" dirty="0" smtClean="0"/>
              <a:t>Определить формы промежуточной аттестации для учащихся 1-х классов;</a:t>
            </a:r>
          </a:p>
          <a:p>
            <a:r>
              <a:rPr lang="ru-RU" b="1" dirty="0" smtClean="0"/>
              <a:t>Утвердить контрольно-измерительные материалы промежуточной аттестации;</a:t>
            </a:r>
          </a:p>
          <a:p>
            <a:r>
              <a:rPr lang="ru-RU" b="1" dirty="0" smtClean="0"/>
              <a:t>При обучении на дому для учащихся 6 Б класса Патрикеева Д., Ивановой Я.  </a:t>
            </a:r>
            <a:r>
              <a:rPr lang="ru-RU" b="1" dirty="0"/>
              <a:t>о</a:t>
            </a:r>
            <a:r>
              <a:rPr lang="ru-RU" b="1" dirty="0" smtClean="0"/>
              <a:t>пределить   изучение предметной области «Основы </a:t>
            </a:r>
            <a:r>
              <a:rPr lang="ru-RU" b="1" dirty="0"/>
              <a:t>духовно-нравственной культуры народов России</a:t>
            </a:r>
            <a:r>
              <a:rPr lang="ru-RU" b="1" dirty="0" smtClean="0"/>
              <a:t>»;</a:t>
            </a:r>
          </a:p>
          <a:p>
            <a:r>
              <a:rPr lang="ru-RU" b="1" dirty="0" smtClean="0"/>
              <a:t>Пересмотреть тематическое содержание рабочих программ в соответствии с содержательной частью ООП  ОУ.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892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412" y="274638"/>
            <a:ext cx="627797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Обязательные элементы РП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3581" y="836712"/>
            <a:ext cx="6687403" cy="53320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Пояснительная </a:t>
            </a:r>
            <a:r>
              <a:rPr lang="ru-RU" b="1" dirty="0" smtClean="0"/>
              <a:t>записка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smtClean="0"/>
              <a:t>Данная </a:t>
            </a:r>
            <a:r>
              <a:rPr lang="ru-RU" b="1" dirty="0"/>
              <a:t>программа предназначена для организации процесса обучения </a:t>
            </a:r>
            <a:r>
              <a:rPr lang="ru-RU" b="1" dirty="0" smtClean="0"/>
              <a:t>__________ в ______ классе МБОУ </a:t>
            </a:r>
            <a:r>
              <a:rPr lang="ru-RU" b="1" dirty="0"/>
              <a:t>«Средняя </a:t>
            </a:r>
            <a:r>
              <a:rPr lang="ru-RU" b="1" dirty="0" smtClean="0"/>
              <a:t>общеобразовательная школа №15 с углубленным изучением отдельных предметов» Советского района </a:t>
            </a:r>
            <a:r>
              <a:rPr lang="ru-RU" b="1" dirty="0" err="1" smtClean="0"/>
              <a:t>г.Казани</a:t>
            </a:r>
            <a:r>
              <a:rPr lang="ru-RU" b="1" dirty="0" smtClean="0"/>
              <a:t>.</a:t>
            </a:r>
            <a:endParaRPr lang="ru-RU" b="1" dirty="0"/>
          </a:p>
          <a:p>
            <a:pPr marL="0" indent="0" algn="just">
              <a:buNone/>
            </a:pPr>
            <a:r>
              <a:rPr lang="ru-RU" b="1" dirty="0" smtClean="0"/>
              <a:t>	Рабочая </a:t>
            </a:r>
            <a:r>
              <a:rPr lang="ru-RU" b="1" dirty="0"/>
              <a:t>программа  по </a:t>
            </a:r>
            <a:r>
              <a:rPr lang="ru-RU" b="1" dirty="0" smtClean="0"/>
              <a:t>предмету составлена </a:t>
            </a:r>
            <a:r>
              <a:rPr lang="ru-RU" b="1" dirty="0"/>
              <a:t>в соответствии с требованиями Закона РФ «Об образовании в Российской Федерации» </a:t>
            </a:r>
            <a:r>
              <a:rPr lang="ru-RU" b="1" dirty="0" smtClean="0"/>
              <a:t>№ </a:t>
            </a:r>
            <a:r>
              <a:rPr lang="ru-RU" b="1" dirty="0"/>
              <a:t>273-ФЗ от 01.09.2013 года, на основе Федерального государственного образовательного стандарта </a:t>
            </a:r>
            <a:r>
              <a:rPr lang="ru-RU" b="1" dirty="0" smtClean="0"/>
              <a:t>основного общего образования, </a:t>
            </a:r>
            <a:r>
              <a:rPr lang="ru-RU" b="1" dirty="0"/>
              <a:t>Основной образовательной программы </a:t>
            </a:r>
            <a:r>
              <a:rPr lang="ru-RU" b="1" dirty="0" smtClean="0"/>
              <a:t>основного общего </a:t>
            </a:r>
            <a:r>
              <a:rPr lang="ru-RU" b="1" dirty="0"/>
              <a:t>образования МБОУ </a:t>
            </a:r>
            <a:r>
              <a:rPr lang="ru-RU" b="1" dirty="0" smtClean="0"/>
              <a:t> </a:t>
            </a:r>
            <a:r>
              <a:rPr lang="ru-RU" b="1" dirty="0"/>
              <a:t>«Средняя общеобразовательная школа №15 с углубленным изучением отдельных предметов», Положения о разработке и утверждении рабочей программы по учебному предмету (курсу) </a:t>
            </a:r>
            <a:r>
              <a:rPr lang="ru-RU" b="1" dirty="0" smtClean="0"/>
              <a:t>учителя,  </a:t>
            </a:r>
            <a:r>
              <a:rPr lang="ru-RU" b="1" dirty="0"/>
              <a:t>учебного плана МБОУ </a:t>
            </a:r>
            <a:r>
              <a:rPr lang="ru-RU" b="1" dirty="0" smtClean="0"/>
              <a:t>«Средняя </a:t>
            </a:r>
            <a:r>
              <a:rPr lang="ru-RU" b="1" dirty="0"/>
              <a:t>общеобразовательная школа №15 с углубленным изучением отдельных предметов» </a:t>
            </a:r>
            <a:r>
              <a:rPr lang="ru-RU" b="1" dirty="0" smtClean="0"/>
              <a:t>на </a:t>
            </a:r>
            <a:r>
              <a:rPr lang="ru-RU" b="1" dirty="0"/>
              <a:t>2016 – 2017 учебный </a:t>
            </a:r>
            <a:r>
              <a:rPr lang="ru-RU" b="1" dirty="0" smtClean="0"/>
              <a:t>год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 marL="0" indent="0" algn="just">
              <a:buNone/>
            </a:pPr>
            <a:r>
              <a:rPr lang="ru-RU" b="1" dirty="0" smtClean="0"/>
              <a:t>Место </a:t>
            </a:r>
            <a:r>
              <a:rPr lang="ru-RU" b="1" dirty="0"/>
              <a:t>курса </a:t>
            </a:r>
            <a:r>
              <a:rPr lang="ru-RU" b="1" dirty="0" smtClean="0"/>
              <a:t>«__________» в______ классе  </a:t>
            </a:r>
            <a:r>
              <a:rPr lang="ru-RU" b="1" dirty="0"/>
              <a:t>в базисном учебном  </a:t>
            </a:r>
            <a:r>
              <a:rPr lang="ru-RU" b="1" dirty="0" smtClean="0"/>
              <a:t>плане в </a:t>
            </a:r>
            <a:r>
              <a:rPr lang="ru-RU" b="1" dirty="0"/>
              <a:t>объеме </a:t>
            </a:r>
            <a:r>
              <a:rPr lang="ru-RU" b="1" dirty="0" smtClean="0"/>
              <a:t>_______ часов в год. </a:t>
            </a:r>
          </a:p>
          <a:p>
            <a:pPr marL="0" indent="0">
              <a:buNone/>
            </a:pPr>
            <a:r>
              <a:rPr lang="ru-RU" b="1" dirty="0" smtClean="0"/>
              <a:t>Планируемые </a:t>
            </a:r>
            <a:r>
              <a:rPr lang="ru-RU" b="1" dirty="0"/>
              <a:t>результаты изучения учебного </a:t>
            </a:r>
            <a:r>
              <a:rPr lang="ru-RU" dirty="0"/>
              <a:t>предмета </a:t>
            </a:r>
            <a:r>
              <a:rPr lang="ru-RU" dirty="0" smtClean="0"/>
              <a:t>______________ (</a:t>
            </a:r>
            <a:r>
              <a:rPr lang="ru-RU" b="1" dirty="0" smtClean="0">
                <a:solidFill>
                  <a:srgbClr val="FF0000"/>
                </a:solidFill>
              </a:rPr>
              <a:t>в соответствии с образовательной программой школы)</a:t>
            </a:r>
          </a:p>
          <a:p>
            <a:pPr marL="0" indent="0">
              <a:buNone/>
            </a:pPr>
            <a:r>
              <a:rPr lang="ru-RU" b="1" dirty="0" smtClean="0"/>
              <a:t>Содержание </a:t>
            </a:r>
            <a:r>
              <a:rPr lang="ru-RU" b="1" dirty="0"/>
              <a:t>программы по учебному предмету </a:t>
            </a:r>
            <a:r>
              <a:rPr lang="ru-RU" b="1" dirty="0" smtClean="0"/>
              <a:t>«______________»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48"/>
                </a:solidFill>
              </a:rPr>
              <a:t>( в соответствии с образовательной программой школы)</a:t>
            </a:r>
          </a:p>
          <a:p>
            <a:pPr marL="0" indent="0">
              <a:buNone/>
            </a:pPr>
            <a:r>
              <a:rPr lang="ru-RU" b="1" dirty="0" smtClean="0"/>
              <a:t>Календарно-тематическое </a:t>
            </a:r>
            <a:r>
              <a:rPr lang="ru-RU" b="1" dirty="0"/>
              <a:t>планирование по учебному предмету </a:t>
            </a:r>
            <a:r>
              <a:rPr lang="ru-RU" b="1" dirty="0" smtClean="0"/>
              <a:t>«_____________» на 2016-2017 учебный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472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412" y="274638"/>
            <a:ext cx="627797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РП на уровень: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3581" y="836712"/>
            <a:ext cx="6687403" cy="53320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Пояснительная </a:t>
            </a:r>
            <a:r>
              <a:rPr lang="ru-RU" b="1" dirty="0" smtClean="0"/>
              <a:t>записка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smtClean="0"/>
              <a:t>Данная </a:t>
            </a:r>
            <a:r>
              <a:rPr lang="ru-RU" b="1" dirty="0"/>
              <a:t>программа предназначена для организации процесса обучения </a:t>
            </a:r>
            <a:r>
              <a:rPr lang="ru-RU" b="1" dirty="0" smtClean="0"/>
              <a:t>__________ в  5-9 классах МБОУ </a:t>
            </a:r>
            <a:r>
              <a:rPr lang="ru-RU" b="1" dirty="0"/>
              <a:t>«Средняя </a:t>
            </a:r>
            <a:r>
              <a:rPr lang="ru-RU" b="1" dirty="0" smtClean="0"/>
              <a:t>общеобразовательная школа №15 с углубленным изучением отдельных предметов» Советского района </a:t>
            </a:r>
            <a:r>
              <a:rPr lang="ru-RU" b="1" dirty="0" err="1" smtClean="0"/>
              <a:t>г.Казани</a:t>
            </a:r>
            <a:r>
              <a:rPr lang="ru-RU" b="1" dirty="0" smtClean="0"/>
              <a:t>.</a:t>
            </a:r>
            <a:endParaRPr lang="ru-RU" b="1" dirty="0"/>
          </a:p>
          <a:p>
            <a:pPr marL="0" indent="0" algn="just">
              <a:buNone/>
            </a:pPr>
            <a:r>
              <a:rPr lang="ru-RU" b="1" dirty="0" smtClean="0"/>
              <a:t>	Рабочая </a:t>
            </a:r>
            <a:r>
              <a:rPr lang="ru-RU" b="1" dirty="0"/>
              <a:t>программа  по </a:t>
            </a:r>
            <a:r>
              <a:rPr lang="ru-RU" b="1" dirty="0" smtClean="0"/>
              <a:t>предмету составлена </a:t>
            </a:r>
            <a:r>
              <a:rPr lang="ru-RU" b="1" dirty="0"/>
              <a:t>в соответствии с требованиями Закона РФ «Об образовании в Российской Федерации» </a:t>
            </a:r>
            <a:r>
              <a:rPr lang="ru-RU" b="1" dirty="0" smtClean="0"/>
              <a:t>№ </a:t>
            </a:r>
            <a:r>
              <a:rPr lang="ru-RU" b="1" dirty="0"/>
              <a:t>273-ФЗ от 01.09.2013 года, на основе Федерального государственного образовательного стандарта </a:t>
            </a:r>
            <a:r>
              <a:rPr lang="ru-RU" b="1" dirty="0" smtClean="0"/>
              <a:t>основного общего образования, </a:t>
            </a:r>
            <a:r>
              <a:rPr lang="ru-RU" b="1" dirty="0"/>
              <a:t>Основной образовательной программы </a:t>
            </a:r>
            <a:r>
              <a:rPr lang="ru-RU" b="1" dirty="0" smtClean="0"/>
              <a:t>основного общего </a:t>
            </a:r>
            <a:r>
              <a:rPr lang="ru-RU" b="1" dirty="0"/>
              <a:t>образования МБОУ </a:t>
            </a:r>
            <a:r>
              <a:rPr lang="ru-RU" b="1" dirty="0" smtClean="0"/>
              <a:t> </a:t>
            </a:r>
            <a:r>
              <a:rPr lang="ru-RU" b="1" dirty="0"/>
              <a:t>«Средняя общеобразовательная школа №15 с углубленным изучением отдельных предметов», Положения о разработке и утверждении рабочей программы по учебному предмету (курсу) </a:t>
            </a:r>
            <a:r>
              <a:rPr lang="ru-RU" b="1" dirty="0" smtClean="0"/>
              <a:t>учителя,  </a:t>
            </a:r>
            <a:r>
              <a:rPr lang="ru-RU" b="1" dirty="0"/>
              <a:t>учебного плана МБОУ </a:t>
            </a:r>
            <a:r>
              <a:rPr lang="ru-RU" b="1" dirty="0" smtClean="0"/>
              <a:t>«Средняя </a:t>
            </a:r>
            <a:r>
              <a:rPr lang="ru-RU" b="1" dirty="0"/>
              <a:t>общеобразовательная школа №15 с углубленным изучением отдельных предметов» </a:t>
            </a:r>
            <a:r>
              <a:rPr lang="ru-RU" b="1" dirty="0" smtClean="0"/>
              <a:t>на </a:t>
            </a:r>
            <a:r>
              <a:rPr lang="ru-RU" b="1" dirty="0"/>
              <a:t>2016 – 2017 учебный </a:t>
            </a:r>
            <a:r>
              <a:rPr lang="ru-RU" b="1" dirty="0" smtClean="0"/>
              <a:t>год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 marL="0" indent="0" algn="just">
              <a:buNone/>
            </a:pPr>
            <a:r>
              <a:rPr lang="ru-RU" b="1" dirty="0" smtClean="0"/>
              <a:t>Место </a:t>
            </a:r>
            <a:r>
              <a:rPr lang="ru-RU" b="1" dirty="0"/>
              <a:t>курса «__________» в базисном учебном  </a:t>
            </a:r>
            <a:r>
              <a:rPr lang="ru-RU" b="1" dirty="0" smtClean="0"/>
              <a:t>плане:</a:t>
            </a:r>
          </a:p>
          <a:p>
            <a:pPr marL="0" indent="0" algn="just">
              <a:buNone/>
            </a:pPr>
            <a:r>
              <a:rPr lang="ru-RU" b="1" dirty="0" smtClean="0"/>
              <a:t> в 5  классе  в </a:t>
            </a:r>
            <a:r>
              <a:rPr lang="ru-RU" b="1" dirty="0"/>
              <a:t>объеме </a:t>
            </a:r>
            <a:r>
              <a:rPr lang="ru-RU" b="1" dirty="0" smtClean="0"/>
              <a:t>_______ часов в год;</a:t>
            </a:r>
          </a:p>
          <a:p>
            <a:pPr marL="0" indent="0" algn="just">
              <a:buNone/>
            </a:pPr>
            <a:r>
              <a:rPr lang="ru-RU" b="1" dirty="0"/>
              <a:t>в</a:t>
            </a:r>
            <a:r>
              <a:rPr lang="ru-RU" b="1" dirty="0" smtClean="0"/>
              <a:t> 6 классе в </a:t>
            </a:r>
            <a:r>
              <a:rPr lang="ru-RU" b="1" dirty="0" err="1" smtClean="0"/>
              <a:t>объеме_________часов</a:t>
            </a:r>
            <a:r>
              <a:rPr lang="ru-RU" b="1" dirty="0" smtClean="0"/>
              <a:t> в год;</a:t>
            </a:r>
          </a:p>
          <a:p>
            <a:pPr marL="0" indent="0" algn="just">
              <a:buNone/>
            </a:pPr>
            <a:r>
              <a:rPr lang="ru-RU" b="1" dirty="0" smtClean="0"/>
              <a:t>в 7 классе в </a:t>
            </a:r>
            <a:r>
              <a:rPr lang="ru-RU" b="1" dirty="0" err="1" smtClean="0"/>
              <a:t>объеме_________часов</a:t>
            </a:r>
            <a:r>
              <a:rPr lang="ru-RU" b="1" dirty="0" smtClean="0"/>
              <a:t> в год;</a:t>
            </a:r>
          </a:p>
          <a:p>
            <a:pPr marL="0" indent="0" algn="just">
              <a:buNone/>
            </a:pPr>
            <a:r>
              <a:rPr lang="ru-RU" b="1" dirty="0" smtClean="0"/>
              <a:t>В 8 классе в </a:t>
            </a:r>
            <a:r>
              <a:rPr lang="ru-RU" b="1" dirty="0" err="1" smtClean="0"/>
              <a:t>объёме___________часов</a:t>
            </a:r>
            <a:r>
              <a:rPr lang="ru-RU" b="1" dirty="0" smtClean="0"/>
              <a:t> в год;</a:t>
            </a:r>
          </a:p>
          <a:p>
            <a:pPr marL="0" indent="0" algn="just">
              <a:buNone/>
            </a:pPr>
            <a:r>
              <a:rPr lang="ru-RU" b="1" dirty="0" smtClean="0"/>
              <a:t>В 9 классе в </a:t>
            </a:r>
            <a:r>
              <a:rPr lang="ru-RU" b="1" dirty="0" err="1" smtClean="0"/>
              <a:t>объёме___________часов</a:t>
            </a:r>
            <a:r>
              <a:rPr lang="ru-RU" b="1" dirty="0" smtClean="0"/>
              <a:t> в год. </a:t>
            </a:r>
          </a:p>
          <a:p>
            <a:pPr marL="0" indent="0">
              <a:buNone/>
            </a:pPr>
            <a:r>
              <a:rPr lang="ru-RU" b="1" dirty="0" smtClean="0"/>
              <a:t>Планируемые </a:t>
            </a:r>
            <a:r>
              <a:rPr lang="ru-RU" b="1" dirty="0"/>
              <a:t>результаты изучения учебного </a:t>
            </a:r>
            <a:r>
              <a:rPr lang="ru-RU" dirty="0"/>
              <a:t>предмета </a:t>
            </a:r>
            <a:r>
              <a:rPr lang="ru-RU" dirty="0" smtClean="0"/>
              <a:t>______________ </a:t>
            </a:r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b="1" dirty="0" smtClean="0">
                <a:solidFill>
                  <a:srgbClr val="FF0000"/>
                </a:solidFill>
              </a:rPr>
              <a:t>в соответствии с образовательной программой школы)</a:t>
            </a:r>
          </a:p>
          <a:p>
            <a:pPr marL="0" indent="0">
              <a:buNone/>
            </a:pPr>
            <a:r>
              <a:rPr lang="ru-RU" b="1" dirty="0" smtClean="0"/>
              <a:t>Содержание </a:t>
            </a:r>
            <a:r>
              <a:rPr lang="ru-RU" b="1" dirty="0"/>
              <a:t>программы по учебному предмету  </a:t>
            </a:r>
            <a:r>
              <a:rPr lang="ru-RU" b="1" dirty="0" smtClean="0"/>
              <a:t>______________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48"/>
                </a:solidFill>
              </a:rPr>
              <a:t>( в соответствии с образовательной программой школы)</a:t>
            </a:r>
          </a:p>
          <a:p>
            <a:pPr marL="0" indent="0">
              <a:buNone/>
            </a:pPr>
            <a:r>
              <a:rPr lang="ru-RU" b="1" dirty="0" smtClean="0"/>
              <a:t>Тематическое планирование </a:t>
            </a:r>
            <a:r>
              <a:rPr lang="ru-RU" b="1" dirty="0" smtClean="0">
                <a:solidFill>
                  <a:srgbClr val="FF0000"/>
                </a:solidFill>
              </a:rPr>
              <a:t>( по содержанию по классам)</a:t>
            </a:r>
          </a:p>
          <a:p>
            <a:pPr marL="0" indent="0">
              <a:buNone/>
            </a:pPr>
            <a:r>
              <a:rPr lang="ru-RU" b="1" dirty="0" smtClean="0"/>
              <a:t>Календарно-тематическое </a:t>
            </a:r>
            <a:r>
              <a:rPr lang="ru-RU" b="1" dirty="0"/>
              <a:t>планирование по учебному предмету </a:t>
            </a:r>
            <a:r>
              <a:rPr lang="ru-RU" b="1" dirty="0" smtClean="0"/>
              <a:t>«_____________» на 2016-2017 учебный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80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060" y="365126"/>
            <a:ext cx="6523630" cy="142273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Во исполнении поручений МО и Н РФ  внесены изменения в приказы об утверждении ФГОС от 31. 12. 2015 г. №1576 (НОО), №577(ООО), №1578 (среднее общее образование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75083"/>
              </p:ext>
            </p:extLst>
          </p:nvPr>
        </p:nvGraphicFramePr>
        <p:xfrm>
          <a:off x="1282890" y="1907512"/>
          <a:ext cx="650998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994"/>
                <a:gridCol w="2169994"/>
                <a:gridCol w="21699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Класс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 раздела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часов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286837"/>
              </p:ext>
            </p:extLst>
          </p:nvPr>
        </p:nvGraphicFramePr>
        <p:xfrm>
          <a:off x="1253584" y="3016154"/>
          <a:ext cx="6322931" cy="859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049"/>
                <a:gridCol w="1083565"/>
                <a:gridCol w="2633898"/>
                <a:gridCol w="1216928"/>
                <a:gridCol w="733491"/>
              </a:tblGrid>
              <a:tr h="859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4" marR="56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Тема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4" marR="56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Характеристика деятельности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учащихся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4" marR="56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Дата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проведения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4" marR="56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Дата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по факту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974" marR="5697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8173" y="4312692"/>
            <a:ext cx="66737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Программа курсов внеурочной деятельности</a:t>
            </a:r>
          </a:p>
          <a:p>
            <a:pPr marL="342900" indent="-342900">
              <a:buFont typeface="+mj-lt"/>
              <a:buAutoNum type="arabicParenR"/>
            </a:pPr>
            <a:r>
              <a:rPr lang="ru-RU" b="1" dirty="0" smtClean="0"/>
              <a:t>личностные и </a:t>
            </a:r>
            <a:r>
              <a:rPr lang="ru-RU" b="1" dirty="0" err="1" smtClean="0"/>
              <a:t>метапредметные</a:t>
            </a:r>
            <a:r>
              <a:rPr lang="ru-RU" b="1" dirty="0" smtClean="0"/>
              <a:t> результаты освоения курса внеурочной деятельности;</a:t>
            </a:r>
          </a:p>
          <a:p>
            <a:pPr marL="342900" indent="-342900">
              <a:buFont typeface="+mj-lt"/>
              <a:buAutoNum type="arabicParenR"/>
            </a:pPr>
            <a:r>
              <a:rPr lang="ru-RU" b="1" dirty="0" smtClean="0"/>
              <a:t>Содержание курса внеурочной деятельности;</a:t>
            </a:r>
          </a:p>
          <a:p>
            <a:endParaRPr lang="ru-RU" b="1" dirty="0" smtClean="0"/>
          </a:p>
          <a:p>
            <a:pPr marL="342900" indent="-342900">
              <a:buFont typeface="+mj-lt"/>
              <a:buAutoNum type="arabicParenR"/>
            </a:pPr>
            <a:r>
              <a:rPr lang="ru-RU" b="1" dirty="0" smtClean="0"/>
              <a:t>Тематическое </a:t>
            </a:r>
            <a:r>
              <a:rPr lang="ru-RU" b="1" dirty="0" smtClean="0">
                <a:solidFill>
                  <a:srgbClr val="FF0000"/>
                </a:solidFill>
              </a:rPr>
              <a:t>планирование  с определением основных форм </a:t>
            </a:r>
            <a:r>
              <a:rPr lang="ru-RU" b="1" dirty="0" smtClean="0"/>
              <a:t>внеурочной деятельности.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454205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534</Words>
  <Application>Microsoft Office PowerPoint</Application>
  <PresentationFormat>Экран (4:3)</PresentationFormat>
  <Paragraphs>112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Итоги проверки Рособрнадзора и задачи педагогического коллектива по устранению выявленных нарушений </vt:lpstr>
      <vt:lpstr>Содержание нарушений по предписанию Рособрнадзора</vt:lpstr>
      <vt:lpstr>Определение учебным планом форм промежуточной аттестации  ст.58 №273-ФЗ «Об образовании в РФ»</vt:lpstr>
      <vt:lpstr>При переводе обучающихся на иные формы получения образования (семейное образование, самообразование)  п.3 ч.1 ст.34 №273-ФЗ</vt:lpstr>
      <vt:lpstr>Разработка и реализация общеобразовательных программ</vt:lpstr>
      <vt:lpstr>Освоение основных образовательных программ</vt:lpstr>
      <vt:lpstr>Обязательные элементы РП</vt:lpstr>
      <vt:lpstr>РП на уровень:</vt:lpstr>
      <vt:lpstr>Во исполнении поручений МО и Н РФ  внесены изменения в приказы об утверждении ФГОС от 31. 12. 2015 г. №1576 (НОО), №577(ООО), №1578 (среднее общее образование)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Пользователь</cp:lastModifiedBy>
  <cp:revision>76</cp:revision>
  <dcterms:created xsi:type="dcterms:W3CDTF">2014-11-21T11:00:06Z</dcterms:created>
  <dcterms:modified xsi:type="dcterms:W3CDTF">2016-11-30T12:37:01Z</dcterms:modified>
</cp:coreProperties>
</file>